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 Slab"/>
      <p:regular r:id="rId19"/>
      <p:bold r:id="rId20"/>
    </p:embeddedFon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Slab-bold.fntdata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Slab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Manor_Park_(Washington,_D.C.)" TargetMode="External"/><Relationship Id="rId3" Type="http://schemas.openxmlformats.org/officeDocument/2006/relationships/hyperlink" Target="https://www.walkscore.com/score/6024-8th-st-nw-washington-dc-20011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nextcity.org/daily/entry/forefront-excerpt-separate-and-unequal-in-d.c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ctures.alignable.com/eyJidWNrZXQiOiJhbGlnbmFibGV3ZWItcHJvZHVjdGlvbiIsImtleSI6ImJ1c2luZXNzZXMvbG9nb3Mvc3F1YXJlLzYzOTI4MS8xNTM3ODE2NzQ1X0FETU9fTG9nb19wYXJ0bmVyc2hpcC5qcGciLCJlZGl0cyI6e319" TargetMode="External"/><Relationship Id="rId3" Type="http://schemas.openxmlformats.org/officeDocument/2006/relationships/hyperlink" Target="https://admodc.org/wp-content/uploads/2018/09/AdMo_Placemaking_2018-1016.png" TargetMode="External"/><Relationship Id="rId4" Type="http://schemas.openxmlformats.org/officeDocument/2006/relationships/hyperlink" Target="https://www.google.com/url?sa=i&amp;url=http%3A%2F%2Fwww.dcbidcouncil.org%2Fstorage%2Fbid-reports%2FBID%2520Profiles%2520Report%25202017.pdf&amp;psig=AOvVaw0BeqkCy5hL93-qnhf7NPHR&amp;ust=1587110764752000&amp;source=images&amp;cd=vfe&amp;ved=0CAIQjRxqFwoTCLD_kMm-7OgCFQAAAAAdAAAAABAa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1.iggcdn.com/indiegogo-media-prod-cld/image/upload/c_fill,f_auto,h_240,w_320/v1483818419/rmkj1bdaqd7eojjuwevq.jpg" TargetMode="External"/><Relationship Id="rId3" Type="http://schemas.openxmlformats.org/officeDocument/2006/relationships/hyperlink" Target="https://images-na.ssl-images-amazon.com/images/I/51D6x2x3wYL.jpg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cpolicycenter.org/wp-content/uploads/2017/06/DC-pride-window.jpg" TargetMode="External"/><Relationship Id="rId3" Type="http://schemas.openxmlformats.org/officeDocument/2006/relationships/hyperlink" Target="https://nhl.bamcontent.com/images/photos/307768922/1024x576/cut.jpg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images03.military.com/sites/default/files/2018-09/washington-dc-aerial-1800.jpg" TargetMode="External"/><Relationship Id="rId3" Type="http://schemas.openxmlformats.org/officeDocument/2006/relationships/hyperlink" Target="https://i.kinja-img.com/gawker-media/image/upload/c_fill,f_auto,fl_progressive,g_center,h_675,pg_1,q_80,w_1200/sjnqork4vzwmmjnirsyy.jpg" TargetMode="External"/><Relationship Id="rId4" Type="http://schemas.openxmlformats.org/officeDocument/2006/relationships/hyperlink" Target="https://i.ytimg.com/vi/TucL9Nc9ztY/maxresdefault.jpg" TargetMode="External"/><Relationship Id="rId5" Type="http://schemas.openxmlformats.org/officeDocument/2006/relationships/hyperlink" Target="https://aleteia.org/2017/04/02/hipster-market-in-dc-to-offer-free-sign-language-class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3adcf251c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3adcf251c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https://en.wikipedia.org/wiki/Manor_Park_(Washington,_D.C.)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https://www.walkscore.com/score/6024-8th-st-nw-washington-dc-20011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adcf251c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adcf251c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 source: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https://nextcity.org/daily/entry/forefront-excerpt-separate-and-unequal-in-d.c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3adcf251c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3adcf251c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3adcf251c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3adcf251c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Photo: </a:t>
            </a:r>
            <a:r>
              <a:rPr lang="en" sz="900" u="sng">
                <a:solidFill>
                  <a:schemeClr val="hlink"/>
                </a:solidFill>
                <a:hlinkClick r:id="rId2"/>
              </a:rPr>
              <a:t>https://pictures.alignable.com/eyJidWNrZXQiOiJhbGlnbmFibGV3ZWItcHJvZHVjdGlvbiIsImtleSI6ImJ1c2luZXNzZXMvbG9nb3Mvc3F1YXJlLzYzOTI4MS8xNTM3ODE2NzQ1X0FETU9fTG9nb19wYXJ0bmVyc2hpcC5qcGciLCJlZGl0cyI6e319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3"/>
              </a:rPr>
              <a:t>https://admodc.org/wp-content/uploads/2018/09/AdMo_Placemaking_2018-1016.png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https://www.google.com/url?sa=i&amp;url=http%3A%2F%2Fwww.dcbidcouncil.org%2Fstorage%2Fbid-reports%2FBID%2520Profiles%2520Report%25202017.pdf&amp;psig=AOvVaw0BeqkCy5hL93-qnhf7NPHR&amp;ust=1587110764752000&amp;source=images&amp;cd=vfe&amp;ved=0CAIQjRxqFwoTCLD_kMm-7OgCFQAAAAAdAAAAABAa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3adcf251c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3adcf251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https://c1.iggcdn.com/indiegogo-media-prod-cld/image/upload/c_fill,f_auto,h_240,w_320/v1483818419/rmkj1bdaqd7eojjuwevq.jpg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https://images-na.ssl-images-amazon.com/images/I/51D6x2x3wYL.jpg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3adcf251c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3adcf251c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Photo: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https://www.dcpolicycenter.org/wp-content/uploads/2017/06/DC-pride-window.jpg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https://nhl.bamcontent.com/images/photos/307768922/1024x576/cut.jpg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3adcf251c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3adcf251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3adcf251c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3adcf251c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3adcf251c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3adcf251c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3adcf251c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3adcf251c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73adcf251c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73adcf251c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3adcf251c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3adcf251c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2"/>
              </a:rPr>
              <a:t>https://images03.military.com/sites/default/files/2018-09/washington-dc-aerial-1800.jpg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3"/>
              </a:rPr>
              <a:t>https://i.kinja-img.com/gawker-media/image/upload/c_fill,f_auto,fl_progressive,g_center,h_675,pg_1,q_80,w_1200/sjnqork4vzwmmjnirsyy.jpg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4"/>
              </a:rPr>
              <a:t>https://i.ytimg.com/vi/TucL9Nc9ztY/maxresdefault.jpg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u="sng">
                <a:solidFill>
                  <a:schemeClr val="hlink"/>
                </a:solidFill>
                <a:hlinkClick r:id="rId5"/>
              </a:rPr>
              <a:t>https://aleteia.org/2017/04/02/hipster-market-in-dc-to-offer-free-sign-language-class/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rgbClr val="66666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hyperlink" Target="http://apps.urban.org/features/ncdb/top-bottom/index.html#11/38.9786/-76.9798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static1.1.sqspcdn.com/static/f/1025641/27904554/1525977591060/BID+Profiles+Report+2017.pdf?token=u%2FLV7PBZ8yXXhlsRGKMTQzhx0PU%3D" TargetMode="External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Di5pTIDCsdA" TargetMode="External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hRTEWALGVmw" TargetMode="External"/><Relationship Id="rId4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OPKG0FRPtM4" TargetMode="External"/><Relationship Id="rId4" Type="http://schemas.openxmlformats.org/officeDocument/2006/relationships/image" Target="../media/image9.jpg"/><Relationship Id="rId5" Type="http://schemas.openxmlformats.org/officeDocument/2006/relationships/hyperlink" Target="http://www.youtube.com/watch?v=aQ95y1X9Q80" TargetMode="External"/><Relationship Id="rId6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0ucqOVm3Zfs" TargetMode="External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ww2A2s6b25I" TargetMode="External"/><Relationship Id="rId4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AMST 140 Washington: Life inside a Monument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13: Housing &amp; Economy, LGBTQ+ Community &amp; Culture, and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Course Wrap Up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Manor Park DC - My Neighborhood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250" y="1620413"/>
            <a:ext cx="2687250" cy="2015437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3363" y="1562275"/>
            <a:ext cx="2237274" cy="2735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21026" y="1481699"/>
            <a:ext cx="2735075" cy="2735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“Chocolate City” No More: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From Segregation and Redlining to Gentrification</a:t>
            </a:r>
            <a:endParaRPr sz="2400"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598300"/>
            <a:ext cx="8763000" cy="2905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" name="Google Shape;79;p15"/>
          <p:cNvSpPr txBox="1"/>
          <p:nvPr/>
        </p:nvSpPr>
        <p:spPr>
          <a:xfrm>
            <a:off x="1252750" y="4630750"/>
            <a:ext cx="1758900" cy="3732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“Old” DC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6179425" y="4630750"/>
            <a:ext cx="1683000" cy="3732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“New” DC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“Mapping the Wealth Divide in Washington, DC”</a:t>
            </a:r>
            <a:endParaRPr sz="2800"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9325" y="1550750"/>
            <a:ext cx="5476776" cy="28837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" name="Google Shape;87;p16"/>
          <p:cNvSpPr txBox="1"/>
          <p:nvPr/>
        </p:nvSpPr>
        <p:spPr>
          <a:xfrm>
            <a:off x="444650" y="1718575"/>
            <a:ext cx="2295300" cy="2211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Click here for interactive map: 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1155CC"/>
                </a:solidFill>
                <a:hlinkClick r:id="rId4"/>
              </a:rPr>
              <a:t>http://apps.urban.org/features/ncdb/top-bottom/index.html#11/38.9786/-76.9798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Improvement Districts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Community Boon or Bane?</a:t>
            </a:r>
            <a:endParaRPr sz="2400"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580200" y="4145700"/>
            <a:ext cx="8108400" cy="8469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</a:rPr>
              <a:t>Click here to browse through profiles of DC BIDS:</a:t>
            </a:r>
            <a:r>
              <a:rPr b="1" lang="en">
                <a:solidFill>
                  <a:srgbClr val="000000"/>
                </a:solidFill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http://static1.1.sqspcdn.com/static/f/1025641/27904554/1525977591060/BID+Profiles+Report+2017.pdf?token=u%2FLV7PBZ8yXXhlsRGKMTQzhx0PU%3D</a:t>
            </a:r>
            <a:endParaRPr sz="11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000" y="1778125"/>
            <a:ext cx="1733550" cy="17335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4600" y="1443413"/>
            <a:ext cx="3602700" cy="240299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0350" y="1853975"/>
            <a:ext cx="2445750" cy="14355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Fading Chocolate City in the “New” DC</a:t>
            </a:r>
            <a:endParaRPr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00" y="1560900"/>
            <a:ext cx="3993625" cy="29952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8025" y="1211225"/>
            <a:ext cx="2401474" cy="36945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04" name="Google Shape;104;p18"/>
          <p:cNvCxnSpPr/>
          <p:nvPr/>
        </p:nvCxnSpPr>
        <p:spPr>
          <a:xfrm>
            <a:off x="4638750" y="2343425"/>
            <a:ext cx="1699800" cy="15288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LGBTQ+ DC Community &amp; Culture</a:t>
            </a:r>
            <a:endParaRPr/>
          </a:p>
        </p:txBody>
      </p:sp>
      <p:sp>
        <p:nvSpPr>
          <p:cNvPr id="110" name="Google Shape;110;p19"/>
          <p:cNvSpPr txBox="1"/>
          <p:nvPr>
            <p:ph idx="1" type="body"/>
          </p:nvPr>
        </p:nvSpPr>
        <p:spPr>
          <a:xfrm>
            <a:off x="303775" y="1615800"/>
            <a:ext cx="2208000" cy="26082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L</a:t>
            </a:r>
            <a:r>
              <a:rPr lang="en">
                <a:solidFill>
                  <a:srgbClr val="000000"/>
                </a:solidFill>
              </a:rPr>
              <a:t>esbian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G</a:t>
            </a:r>
            <a:r>
              <a:rPr lang="en">
                <a:solidFill>
                  <a:srgbClr val="000000"/>
                </a:solidFill>
              </a:rPr>
              <a:t>ay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</a:t>
            </a:r>
            <a:r>
              <a:rPr lang="en">
                <a:solidFill>
                  <a:srgbClr val="000000"/>
                </a:solidFill>
              </a:rPr>
              <a:t>isexual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T</a:t>
            </a:r>
            <a:r>
              <a:rPr lang="en">
                <a:solidFill>
                  <a:srgbClr val="000000"/>
                </a:solidFill>
              </a:rPr>
              <a:t>ransgender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FF"/>
                </a:solidFill>
              </a:rPr>
              <a:t>Q</a:t>
            </a:r>
            <a:r>
              <a:rPr lang="en">
                <a:solidFill>
                  <a:srgbClr val="000000"/>
                </a:solidFill>
              </a:rPr>
              <a:t>ueer/</a:t>
            </a:r>
            <a:r>
              <a:rPr lang="en">
                <a:solidFill>
                  <a:srgbClr val="0000FF"/>
                </a:solidFill>
              </a:rPr>
              <a:t>Q</a:t>
            </a:r>
            <a:r>
              <a:rPr lang="en">
                <a:solidFill>
                  <a:srgbClr val="000000"/>
                </a:solidFill>
              </a:rPr>
              <a:t>uestioning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0312" y="1615813"/>
            <a:ext cx="2544015" cy="260819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2868" y="1958489"/>
            <a:ext cx="3418406" cy="19228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LGBTQ+ DC Community &amp; Culture</a:t>
            </a:r>
            <a:endParaRPr/>
          </a:p>
        </p:txBody>
      </p:sp>
      <p:pic>
        <p:nvPicPr>
          <p:cNvPr descr="Capital Pride -- Washington, D.C.&#10;&#10;Instagram - Rose.Evergreen&#10;&#10;Twitter- MsRoseEvergreen" id="118" name="Google Shape;118;p20" title="Washington, D.C. Pride (Vlog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873" y="1276325"/>
            <a:ext cx="4688425" cy="35163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" name="Google Shape;119;p20"/>
          <p:cNvSpPr txBox="1"/>
          <p:nvPr/>
        </p:nvSpPr>
        <p:spPr>
          <a:xfrm>
            <a:off x="387900" y="1462350"/>
            <a:ext cx="3376800" cy="33303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As you review these videos, compare these experiences and perspectives to those you’ve read in the articles.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 </a:t>
            </a:r>
            <a:endParaRPr b="1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What’s different about the experiences? 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Are there any similarities? 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Do these reshape your perspectives about life in DC for members of the LBGTQ+ communities? </a:t>
            </a:r>
            <a:endParaRPr sz="1300"/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How do you think race, class, ethnicity, and other factors shape the experiences seen in these videos?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LGBTQ+ DC Community &amp; Culture</a:t>
            </a:r>
            <a:endParaRPr/>
          </a:p>
        </p:txBody>
      </p:sp>
      <p:pic>
        <p:nvPicPr>
          <p:cNvPr descr="Homelessness is a reality for many young transgender Americans. In Washington, a row house has been turned into a safe haven for lesbian, gay, bisexual and transgender youth who have nowhere else to go. Hari Sreenivasan talks to the group home's founder about creating a space that is safe, fun and feels like home for those who may have been kicked out by their families for being different." id="125" name="Google Shape;125;p21" title="Giving homeless transgender youth a safe haven from the street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8650" y="1490800"/>
            <a:ext cx="4353200" cy="32649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LGBTQ+ DC </a:t>
            </a:r>
            <a:r>
              <a:rPr lang="en"/>
              <a:t>Community &amp; Culture</a:t>
            </a:r>
            <a:endParaRPr/>
          </a:p>
        </p:txBody>
      </p:sp>
      <p:pic>
        <p:nvPicPr>
          <p:cNvPr descr="The LGBTQ gang dubbed Check It banded together to stand up to bullies. They also dished out their fair share of violence, but now they're running a clothing store in Southeast, D.C." id="131" name="Google Shape;131;p22" title="#OffScriptOn9: Former LGBTQ gang transforms to help DC communit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326700"/>
            <a:ext cx="4306925" cy="32302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CHECK IT follows a group of African-American gay and transgender youth in one of Washington D.C.'s most violent neighborhoods who started their own gang for protection after being subjected to constant torment and assault." id="132" name="Google Shape;132;p22" title="Check It - Trail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75" y="1326706"/>
            <a:ext cx="4306925" cy="3230194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LGBTQ+ DC </a:t>
            </a:r>
            <a:r>
              <a:rPr lang="en"/>
              <a:t>Community &amp; Culture</a:t>
            </a:r>
            <a:endParaRPr/>
          </a:p>
        </p:txBody>
      </p:sp>
      <p:pic>
        <p:nvPicPr>
          <p:cNvPr descr="Video by Aram Vartian &#10;Hosted by Ebone Bell &#10; &#10;Washington, DC's oldest lesbian bar, Phase 1, celebrates its 40th Anniversary.  &#10; &#10;Read more about the history of &quot;the Phase&quot; and how this Capitol Hill bar got it's start at: &#10;http://metroweekly.com/feature/?ak=4932 &#10; &#10;We've also got hundreds of photos for you to see from a dozen different events that have taken place over the last several years: &#10;http://metroweekly.com/scene/?v=32" id="138" name="Google Shape;138;p23" title="Phase 1 Turns 40: DC lesbian bar anniversary part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1311625"/>
            <a:ext cx="4572000" cy="3429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LGBTQ+ DC </a:t>
            </a:r>
            <a:r>
              <a:rPr lang="en"/>
              <a:t>Community &amp; Culture</a:t>
            </a:r>
            <a:endParaRPr/>
          </a:p>
        </p:txBody>
      </p:sp>
      <p:pic>
        <p:nvPicPr>
          <p:cNvPr descr="Washington DC holds a bid rally to become the host city for the 2022 Gay Games!" id="144" name="Google Shape;144;p24" title="We Are Washington  - DC Gay Games 2022 Bid Rall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9625" y="1281425"/>
            <a:ext cx="4572000" cy="3429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2900" y="2347738"/>
            <a:ext cx="4301073" cy="2867382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0525" y="0"/>
            <a:ext cx="4453449" cy="250506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419350"/>
            <a:ext cx="4842909" cy="2724151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2" name="Google Shape;15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48175" y="0"/>
            <a:ext cx="4838700" cy="2419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